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78" r:id="rId3"/>
    <p:sldId id="259" r:id="rId4"/>
    <p:sldId id="260" r:id="rId5"/>
    <p:sldId id="280" r:id="rId6"/>
    <p:sldId id="258" r:id="rId7"/>
    <p:sldId id="261" r:id="rId8"/>
    <p:sldId id="262" r:id="rId9"/>
    <p:sldId id="277" r:id="rId1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5646" tIns="47823" rIns="95646" bIns="4782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5646" tIns="47823" rIns="95646" bIns="47823" rtlCol="0"/>
          <a:lstStyle>
            <a:lvl1pPr algn="r">
              <a:defRPr sz="1300"/>
            </a:lvl1pPr>
          </a:lstStyle>
          <a:p>
            <a:fld id="{2DDF9B94-0F82-4482-AEDE-6BEB833A6BB0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46" tIns="47823" rIns="95646" bIns="478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5646" tIns="47823" rIns="95646" bIns="478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5646" tIns="47823" rIns="95646" bIns="4782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5646" tIns="47823" rIns="95646" bIns="47823" rtlCol="0" anchor="b"/>
          <a:lstStyle>
            <a:lvl1pPr algn="r">
              <a:defRPr sz="1300"/>
            </a:lvl1pPr>
          </a:lstStyle>
          <a:p>
            <a:fld id="{64EBC24F-B4AA-4C69-9920-BF61E7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3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9A9D4-CF27-4546-87FC-F10AC8AF5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C5D50-8EB7-4EEE-A2BA-8C8A00A74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D5378-AB98-4C7A-A36F-2524E089C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0900-EDBA-4224-8030-23E1524C69F1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F8F85-B094-4C37-B113-356B9760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A633B-98F8-47D9-9D26-D3022935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2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B56B9-02D6-470F-A71E-BCB8ABF77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4003C2-DFA5-4854-ABD3-9A1DF3B66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9FAB7-8BAB-43CE-A920-9F51F1158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8C496-0F86-4E6C-B8F6-60573CAB3A5B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DFCAE-EBA3-4887-A4DD-FA1C557E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1861-8EC3-438B-879D-724FFF708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7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7BBEF0-3961-45AE-BF72-1B2AAC14A6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688009-14F7-4818-BE3E-2A47070EF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B9CEE-80DA-4B53-99C0-3B3C4C96B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8C6F-DC99-44EF-AC0E-494138C2B319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E1547-C7E9-47BD-894A-E91ACBDAA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B124F-3E10-4189-BE38-5603EFADB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5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E53DB-0E47-43A4-A70E-9D317050B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FA4DE-B6CF-4822-B40E-8A330A4E6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6727C-4C12-4A9A-84EB-4AB794298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5586-2F65-4CDC-9D7D-C4E51FB7FC42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2A9C9-1E3B-430B-9C40-C060DA83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FD793-BD8C-4950-9A88-1D2962BF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00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31261-E141-4CE3-B209-A7520E3DD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84EAC-B1CF-483D-AC6F-ACBCAD117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ED244-C820-413A-931F-180BBFCA9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36DE-F1A6-447B-B6FB-6232ACB07155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8B4C7-7645-401F-A5BE-0E886A05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A748C-C2D8-4479-8BC9-9F1905D56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74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EF0DF-BC91-46DE-8F2F-85BB7A798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7EFF6-41E1-429C-A93B-A8B2C6284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C87FD-9F54-4157-93CB-53B3CDDF5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4976B-F43A-42C6-A2A7-639A03E2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110B8-30C1-4A3D-8118-75F4FE8822FA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793E2-8013-4F2B-8739-CA4B50A64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90D34E-EAC7-4396-8980-97F4625B2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80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68CF7-9BF8-429A-8D01-B8FE3D398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15982-E327-4798-9C63-5C4CBBFE4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D6F6A-6AEB-4560-B994-6061DE230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A4691-E6AF-4FF6-A74B-42EE6FA272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436DB0-5819-416F-982D-3EE24A02F3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974A13-015E-43E2-BE00-FE572D863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E448-1373-47D3-94F3-E6B52C94D351}" type="datetime1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0A0AB9-75AF-4BB1-8EF1-0AB118EF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712051-9D60-4155-A742-EAD26D0B3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4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8362-815C-46A2-9BB5-0FE73DD82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41E446-AF58-4A3B-A2FE-E6D907FD7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DB74D-95E4-4F8D-AC2D-F72C7630C8DF}" type="datetime1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1DA136-51A2-4107-AA65-EA4A62B31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CCE3FD-E7A7-4BB5-BE3F-CE949BD0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5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9A7479-D93D-4006-8B83-769849AC8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79AE5-4FE4-4A5C-947C-395A36608A5D}" type="datetime1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0DA8FB-5C4C-4B76-ADC1-25CD89681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3756F2-E4DC-47A7-9BB7-CF9FEF485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7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4F857-30F8-4E20-B794-BB03BD56F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E9D53-3537-4715-B0F1-D3449923B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1CB0D-1951-42BD-B038-5A7B61550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E602F-F0BA-4BEC-844F-67893045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D20C-FBE1-41A1-9487-39E0CC1D03E4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399D9-1418-4C38-8386-88FD23C97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01136-CEC0-44B6-9C79-614B7CB6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0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FF91C-419C-4AFF-9D1D-8C6825CD6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A57219-DB1B-4E94-801C-3F0C41EB21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02B24-1041-439B-9A59-10120FD2A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F2D65-34E2-4F82-8F4A-C6B94A69E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D3DBD-2F9A-4166-BB47-E6D8881209E4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2E17B-B543-45AA-89B6-59617878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AE360-8C70-4DF9-9B50-BFD7E720D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4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64E90-06C0-41E5-BD8D-DCDAE5F68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B4212-3CFE-473F-B6A1-E33A0A2DA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C05B9-118E-4704-9E27-60A9EEBC27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22F1F-3AFA-47CA-A91F-4EF27DE27913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47634-84CB-4258-85D1-E39561264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866ED-D95B-403A-B048-D57753413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6ED46-F1BC-47D9-BD08-E1E60DA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5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95531-7A0D-400D-9319-3DEF547347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Cryptanalysis of </a:t>
            </a:r>
            <a:r>
              <a:rPr lang="en-US" dirty="0" err="1"/>
              <a:t>LEDAcrypt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C6B0E7-2D41-450C-9F77-9CAF3C9146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Daniel Apon</a:t>
            </a:r>
            <a:r>
              <a:rPr lang="en-US" baseline="30000" dirty="0"/>
              <a:t>1</a:t>
            </a:r>
            <a:r>
              <a:rPr lang="en-US" dirty="0"/>
              <a:t>, </a:t>
            </a:r>
            <a:r>
              <a:rPr lang="en-US" b="1" i="1" dirty="0"/>
              <a:t>Ray Perlner</a:t>
            </a:r>
            <a:r>
              <a:rPr lang="en-US" baseline="30000" dirty="0"/>
              <a:t>1</a:t>
            </a:r>
            <a:r>
              <a:rPr lang="en-US" dirty="0"/>
              <a:t>, Angela Robinson</a:t>
            </a:r>
            <a:r>
              <a:rPr lang="en-US" baseline="30000" dirty="0"/>
              <a:t>1</a:t>
            </a:r>
            <a:r>
              <a:rPr lang="en-US" dirty="0"/>
              <a:t>, Paolo Santini</a:t>
            </a:r>
            <a:r>
              <a:rPr lang="en-US" baseline="30000" dirty="0"/>
              <a:t>2</a:t>
            </a:r>
          </a:p>
          <a:p>
            <a:r>
              <a:rPr lang="en-US" sz="1800" dirty="0"/>
              <a:t>1: NIST</a:t>
            </a:r>
          </a:p>
          <a:p>
            <a:r>
              <a:rPr lang="en-US" sz="1800" dirty="0"/>
              <a:t>2: </a:t>
            </a:r>
            <a:r>
              <a:rPr lang="en-US" sz="1800" dirty="0" err="1"/>
              <a:t>Università</a:t>
            </a:r>
            <a:r>
              <a:rPr lang="en-US" sz="1800" dirty="0"/>
              <a:t> </a:t>
            </a:r>
            <a:r>
              <a:rPr lang="en-US" sz="1800" dirty="0" err="1"/>
              <a:t>Politecnica</a:t>
            </a:r>
            <a:r>
              <a:rPr lang="en-US" sz="1800" dirty="0"/>
              <a:t> </a:t>
            </a:r>
            <a:r>
              <a:rPr lang="en-US" sz="1800" dirty="0" err="1"/>
              <a:t>delle</a:t>
            </a:r>
            <a:r>
              <a:rPr lang="en-US" sz="1800" dirty="0"/>
              <a:t> Marche, Florida Atlantic University</a:t>
            </a:r>
          </a:p>
        </p:txBody>
      </p:sp>
    </p:spTree>
    <p:extLst>
      <p:ext uri="{BB962C8B-B14F-4D97-AF65-F5344CB8AC3E}">
        <p14:creationId xmlns:p14="http://schemas.microsoft.com/office/powerpoint/2010/main" val="808716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E006A-1BA9-42B3-8ABD-9A982AE2E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61628-5710-4599-81F1-DE2960922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We present an attack on the QC-LDPC-</a:t>
            </a:r>
            <a:r>
              <a:rPr lang="en-US" dirty="0" err="1"/>
              <a:t>McEliece</a:t>
            </a:r>
            <a:r>
              <a:rPr lang="en-US" dirty="0"/>
              <a:t> construction of </a:t>
            </a:r>
          </a:p>
          <a:p>
            <a:pPr marL="0" indent="0">
              <a:buNone/>
            </a:pPr>
            <a:r>
              <a:rPr lang="en-US" dirty="0"/>
              <a:t>   [</a:t>
            </a:r>
            <a:r>
              <a:rPr lang="en-US" dirty="0" err="1"/>
              <a:t>Baldi</a:t>
            </a:r>
            <a:r>
              <a:rPr lang="en-US" dirty="0"/>
              <a:t> et al. 2007]</a:t>
            </a:r>
          </a:p>
          <a:p>
            <a:r>
              <a:rPr lang="en-US" dirty="0"/>
              <a:t>This construction was the basis of the second-round NIST PQC candidate, </a:t>
            </a:r>
            <a:r>
              <a:rPr lang="en-US" dirty="0" err="1"/>
              <a:t>LEDAcrypt</a:t>
            </a:r>
            <a:endParaRPr lang="en-US" dirty="0"/>
          </a:p>
          <a:p>
            <a:r>
              <a:rPr lang="en-US" dirty="0"/>
              <a:t>Prior to our attack this construction had a nearly 12-year history without a major break</a:t>
            </a:r>
          </a:p>
          <a:p>
            <a:r>
              <a:rPr lang="en-US" dirty="0"/>
              <a:t>Our attack was a major factor in the non-selection of </a:t>
            </a:r>
            <a:r>
              <a:rPr lang="en-US" dirty="0" err="1"/>
              <a:t>LEDAcrypt</a:t>
            </a:r>
            <a:r>
              <a:rPr lang="en-US" dirty="0"/>
              <a:t> for the third round of the NIST PQC process</a:t>
            </a:r>
          </a:p>
          <a:p>
            <a:pPr lvl="1"/>
            <a:r>
              <a:rPr lang="en-US" dirty="0"/>
              <a:t>In response, the </a:t>
            </a:r>
            <a:r>
              <a:rPr lang="en-US" dirty="0" err="1"/>
              <a:t>LEDAcrypt</a:t>
            </a:r>
            <a:r>
              <a:rPr lang="en-US" dirty="0"/>
              <a:t> team published an updated spec which avoided the attack</a:t>
            </a:r>
          </a:p>
          <a:p>
            <a:pPr lvl="1"/>
            <a:r>
              <a:rPr lang="en-US" dirty="0"/>
              <a:t>NIST ultimately decided that this updated spec represented too large a tweak and made </a:t>
            </a:r>
            <a:r>
              <a:rPr lang="en-US" dirty="0" err="1"/>
              <a:t>LEDAcrypt</a:t>
            </a:r>
            <a:r>
              <a:rPr lang="en-US" dirty="0"/>
              <a:t> too similar to its competitor BIKE </a:t>
            </a:r>
          </a:p>
          <a:p>
            <a:pPr marL="457200" lvl="1" indent="0">
              <a:buNone/>
            </a:pPr>
            <a:r>
              <a:rPr lang="en-US" dirty="0"/>
              <a:t>   (BIKE is based on the QC-MDPC-</a:t>
            </a:r>
            <a:r>
              <a:rPr lang="en-US" dirty="0" err="1"/>
              <a:t>McEliece</a:t>
            </a:r>
            <a:r>
              <a:rPr lang="en-US" dirty="0"/>
              <a:t> scheme of [Misoczki et al. 2012])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BF0459-BF01-4265-B73F-94A3A94A4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4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62B74-C982-4255-A00E-EE886A21D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LEDAcrypt</a:t>
            </a:r>
            <a:r>
              <a:rPr lang="en-US" dirty="0"/>
              <a:t> Overview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14217D-8292-44BD-A389-0733B0B826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Conceptually very similar to QC-MDPC </a:t>
                </a:r>
                <a:r>
                  <a:rPr lang="en-US" dirty="0" err="1"/>
                  <a:t>McEliece</a:t>
                </a:r>
                <a:r>
                  <a:rPr lang="en-US" dirty="0"/>
                  <a:t>/</a:t>
                </a:r>
                <a:r>
                  <a:rPr lang="en-US" dirty="0" err="1"/>
                  <a:t>Niederreiter</a:t>
                </a:r>
                <a:endParaRPr lang="en-US" dirty="0"/>
              </a:p>
              <a:p>
                <a:pPr lvl="1"/>
                <a:r>
                  <a:rPr lang="en-US" dirty="0"/>
                  <a:t>Private key is a sparse binary </a:t>
                </a:r>
                <a:r>
                  <a:rPr lang="en-US" dirty="0" err="1"/>
                  <a:t>quasicyclic</a:t>
                </a:r>
                <a:r>
                  <a:rPr lang="en-US" dirty="0"/>
                  <a:t> parity check matrix: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Public key is a systematic form </a:t>
                </a:r>
                <a:r>
                  <a:rPr lang="en-US" dirty="0" err="1"/>
                  <a:t>quasicyclic</a:t>
                </a:r>
                <a:r>
                  <a:rPr lang="en-US" dirty="0"/>
                  <a:t> parity check matrix for the same code: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Cyclic blocks are of dimension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and can be treated as polynomials in 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Recovering any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is sufficient to break the scheme</a:t>
                </a:r>
              </a:p>
              <a:p>
                <a:r>
                  <a:rPr lang="en-US" dirty="0"/>
                  <a:t>Unique feature of unpatched </a:t>
                </a:r>
                <a:r>
                  <a:rPr lang="en-US" dirty="0" err="1"/>
                  <a:t>LEDAcrypt</a:t>
                </a:r>
                <a:r>
                  <a:rPr lang="en-US" dirty="0"/>
                  <a:t>: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Private key factors into two sparser matrices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1,</m:t>
                                    </m:r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1,</m:t>
                                    </m:r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14217D-8292-44BD-A389-0733B0B826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635B4-FFF8-4830-816F-8DF2A9B2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88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84B17-584F-492C-80FA-5D5C5BD37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Attacks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A461B0-1D6E-47C7-949B-5AAB7C775E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Weak key attack (All parameter sets)</a:t>
                </a:r>
              </a:p>
              <a:p>
                <a:pPr lvl="1"/>
                <a:r>
                  <a:rPr lang="en-US" dirty="0"/>
                  <a:t>A class of keys produced by </a:t>
                </a:r>
                <a:r>
                  <a:rPr lang="en-US" dirty="0" err="1"/>
                  <a:t>LEDAcrypt’s</a:t>
                </a:r>
                <a:r>
                  <a:rPr lang="en-US" dirty="0"/>
                  <a:t> keygen with probability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, that can be recovered by an attack requiring the equivalent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US" dirty="0"/>
                  <a:t> AES operations</a:t>
                </a:r>
              </a:p>
              <a:p>
                <a:pPr lvl="1"/>
                <a:r>
                  <a:rPr lang="en-US" dirty="0"/>
                  <a:t>Considered an attack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less than the security parameter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E.g. </a:t>
                </a:r>
              </a:p>
              <a:p>
                <a:pPr lvl="2"/>
                <a:r>
                  <a:rPr lang="en-US" dirty="0"/>
                  <a:t>For category 5 CPA parameters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 (most effective relative to claimed security level),</a:t>
                </a:r>
              </a:p>
              <a:p>
                <a:pPr marL="914400" lvl="2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=47.72</m:t>
                    </m:r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=49.22</m:t>
                    </m:r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=96.94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For category 5 CCA parameters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pPr marL="914400" lvl="2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=57.50</m:t>
                    </m:r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=52.54</m:t>
                    </m:r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=110.04</m:t>
                    </m:r>
                  </m:oMath>
                </a14:m>
                <a:endParaRPr lang="en-US" dirty="0"/>
              </a:p>
              <a:p>
                <a:pPr lvl="2"/>
                <a:endParaRPr lang="en-US" dirty="0"/>
              </a:p>
              <a:p>
                <a:pPr lvl="2"/>
                <a:r>
                  <a:rPr lang="en-US" dirty="0"/>
                  <a:t>For category 1 CPA parameters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dirty="0"/>
                  <a:t> (least effective relative to claimed security level), </a:t>
                </a:r>
              </a:p>
              <a:p>
                <a:pPr marL="914400" lvl="2" indent="0">
                  <a:buNone/>
                </a:pPr>
                <a:r>
                  <a:rPr lang="en-US" dirty="0"/>
                  <a:t>we expect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≈4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A461B0-1D6E-47C7-949B-5AAB7C775E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7C82EE-B716-4EA4-A70C-6F40414B9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1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62C1A-CB4D-4D28-B77B-2668D0157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Attacks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8D5C0-D084-4AA4-A70B-6118244BE7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r>
                  <a:rPr lang="en-US" dirty="0"/>
                  <a:t>Average case attack (Asymptotic)</a:t>
                </a:r>
              </a:p>
              <a:p>
                <a:pPr lvl="1"/>
                <a:r>
                  <a:rPr lang="en-US" dirty="0"/>
                  <a:t>Can be considered an extension of the weak key attack with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&lt;&lt;1</a:t>
                </a:r>
              </a:p>
              <a:p>
                <a:pPr lvl="1"/>
                <a:r>
                  <a:rPr lang="en-US" dirty="0"/>
                  <a:t>Difficult to estimate concrete advantage over standard attacks</a:t>
                </a:r>
              </a:p>
              <a:p>
                <a:pPr lvl="1"/>
                <a:r>
                  <a:rPr lang="en-US" dirty="0"/>
                  <a:t>we suspect it is significant already for claimed category 5 parameters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B8D5C0-D084-4AA4-A70B-6118244BE7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85FC4-C3CD-43C8-A7F9-02640C7D8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89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3FAF6-7B70-43B9-903E-F4C18B746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LEDAcrypt’s</a:t>
            </a:r>
            <a:r>
              <a:rPr lang="en-US" dirty="0"/>
              <a:t> Product Structure</a:t>
            </a:r>
            <a:br>
              <a:rPr lang="en-US" dirty="0"/>
            </a:br>
            <a:r>
              <a:rPr lang="en-US" dirty="0"/>
              <a:t>Basic Idea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EC79B7-B7B1-4D16-8005-E097B1C80E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r>
                  <a:rPr lang="en-US" dirty="0"/>
                  <a:t>Parameters of </a:t>
                </a:r>
                <a:r>
                  <a:rPr lang="en-US" dirty="0" err="1"/>
                  <a:t>LEDAcrypt</a:t>
                </a:r>
                <a:r>
                  <a:rPr lang="en-US" dirty="0"/>
                  <a:t> are set based on treating the code defined by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as an MDPC code and running the ISD attack </a:t>
                </a:r>
              </a:p>
              <a:p>
                <a:pPr lvl="1"/>
                <a:r>
                  <a:rPr lang="en-US" dirty="0"/>
                  <a:t>Attack complexity is essentially the inverse probability of guessing a </a:t>
                </a:r>
                <a:r>
                  <a:rPr lang="en-US" dirty="0">
                    <a:solidFill>
                      <a:srgbClr val="FF0000"/>
                    </a:solidFill>
                  </a:rPr>
                  <a:t>randomly chosen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bits of a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Idea: Choose the bits to guess </a:t>
                </a:r>
                <a:r>
                  <a:rPr lang="en-US" dirty="0">
                    <a:solidFill>
                      <a:srgbClr val="FF0000"/>
                    </a:solidFill>
                  </a:rPr>
                  <a:t>non-randomly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EC79B7-B7B1-4D16-8005-E097B1C80E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7A7C3-A76B-4425-8307-AE5C1CFA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3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2D5F-0FFD-4B25-8C59-F3E38C04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LEDAcrypt’s</a:t>
            </a:r>
            <a:r>
              <a:rPr lang="en-US" dirty="0"/>
              <a:t> Product Structure</a:t>
            </a:r>
            <a:br>
              <a:rPr lang="en-US" dirty="0"/>
            </a:br>
            <a:r>
              <a:rPr lang="en-US" sz="3600" dirty="0"/>
              <a:t>Choosing the Bits to Guess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7EA78C-4A5D-43C1-B0E5-E6B97977AF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endParaRPr lang="en-US" dirty="0"/>
              </a:p>
              <a:p>
                <a:r>
                  <a:rPr lang="en-US" dirty="0"/>
                  <a:t>Want to find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bits of a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that are more likely than average to be (almost) entirely zero</a:t>
                </a:r>
              </a:p>
              <a:p>
                <a:r>
                  <a:rPr lang="en-US" dirty="0"/>
                  <a:t>Equivalently: Want (almost) all the nonzero bits of the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to be in the remaining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−1)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bits</a:t>
                </a:r>
              </a:p>
              <a:p>
                <a:r>
                  <a:rPr lang="en-US" dirty="0"/>
                  <a:t>Define those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−1)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bits as the support of a module in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/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dirty="0"/>
                  <a:t> given by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0,0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0,</m:t>
                                    </m:r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a:rPr 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−1,0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−1,</m:t>
                                    </m:r>
                                    <m:sSub>
                                      <m:sSubPr>
                                        <m:ctrlP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en-US" i="1" dirty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b="1" dirty="0"/>
                  <a:t>If the supports of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b="1" dirty="0"/>
                  <a:t> and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𝑸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b="1" dirty="0"/>
                  <a:t> contain the supports of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r>
                  <a:rPr lang="en-US" b="1" dirty="0"/>
                  <a:t> and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𝑸</m:t>
                    </m:r>
                  </m:oMath>
                </a14:m>
                <a:r>
                  <a:rPr lang="en-US" b="1" dirty="0"/>
                  <a:t> respectively, then </a:t>
                </a:r>
              </a:p>
              <a:p>
                <a:pPr marL="0" indent="0">
                  <a:buNone/>
                </a:pPr>
                <a:r>
                  <a:rPr lang="en-US" b="1" dirty="0"/>
                  <a:t>   all the nonzero bits of the support of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𝑳</m:t>
                    </m:r>
                  </m:oMath>
                </a14:m>
                <a:r>
                  <a:rPr lang="en-US" b="1" dirty="0"/>
                  <a:t> are contained in the support of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𝑳</m:t>
                    </m:r>
                    <m:r>
                      <a:rPr lang="en-US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7EA78C-4A5D-43C1-B0E5-E6B97977AF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r="-58" b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F8712-95B7-4174-989A-16026DFA0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3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97403-399A-4A5B-894F-D74245FFB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Nonzero Coefficients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CE69DA-94B9-477C-8117-51CB3E0551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endParaRPr lang="en-US" dirty="0"/>
              </a:p>
              <a:p>
                <a:r>
                  <a:rPr lang="en-US" dirty="0"/>
                  <a:t>The attack is not very good unless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are chosen carefully</a:t>
                </a:r>
              </a:p>
              <a:p>
                <a:pPr lvl="1"/>
                <a:r>
                  <a:rPr lang="en-US" dirty="0"/>
                  <a:t>We want a significant fraction of the bits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to be zero so we can guess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has the same zero bits</a:t>
                </a:r>
              </a:p>
              <a:p>
                <a:pPr lvl="1"/>
                <a:r>
                  <a:rPr lang="en-US" dirty="0"/>
                  <a:t>But generally a product of two polynomials has quadratically more nonzero coefficients than the starting polynomials, which would make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quite sparse</a:t>
                </a:r>
              </a:p>
              <a:p>
                <a:pPr lvl="1"/>
                <a:r>
                  <a:rPr lang="en-US" dirty="0"/>
                  <a:t>This would make it very unlikely that the supports of H and Q are contained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respectively</a:t>
                </a:r>
              </a:p>
              <a:p>
                <a:r>
                  <a:rPr lang="en-US" dirty="0"/>
                  <a:t>In contrast, if two polynomials are chosen with large numbers of consecutive coefficients, </a:t>
                </a:r>
              </a:p>
              <a:p>
                <a:pPr lvl="1"/>
                <a:r>
                  <a:rPr lang="en-US" dirty="0"/>
                  <a:t>e.g.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and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, </a:t>
                </a:r>
              </a:p>
              <a:p>
                <a:pPr lvl="1"/>
                <a:r>
                  <a:rPr lang="en-US" dirty="0"/>
                  <a:t>the product only has only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nonzero coefficients</a:t>
                </a:r>
              </a:p>
              <a:p>
                <a:pPr lvl="1"/>
                <a:r>
                  <a:rPr lang="en-US" dirty="0"/>
                  <a:t>We will use polynomials like this in our attacks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CE69DA-94B9-477C-8117-51CB3E0551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r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72F2F-DA8D-427C-BA22-6837DB53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29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6BDD9-E204-4DE4-9EC4-6D216943D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4999DC-5301-4E77-A933-6D1B3F6B85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r>
                  <a:rPr lang="en-US" dirty="0"/>
                  <a:t>Our attack shows that </a:t>
                </a:r>
                <a:r>
                  <a:rPr lang="en-US" dirty="0" err="1"/>
                  <a:t>LEDAcrypt’s</a:t>
                </a:r>
                <a:r>
                  <a:rPr lang="en-US" dirty="0"/>
                  <a:t> product structure is a security problem both asymptotically and concretely</a:t>
                </a:r>
              </a:p>
              <a:p>
                <a:r>
                  <a:rPr lang="en-US" dirty="0"/>
                  <a:t>Attacks to find the weakest class of keys are close to practical for all parameter sets</a:t>
                </a:r>
              </a:p>
              <a:p>
                <a:r>
                  <a:rPr lang="en-US" dirty="0"/>
                  <a:t>The fact that weak key attacks grade smoothly into more expensive attacks on successively larger classes of keys makes security analysis very difficult</a:t>
                </a:r>
              </a:p>
              <a:p>
                <a:pPr lvl="1"/>
                <a:r>
                  <a:rPr lang="en-US" dirty="0"/>
                  <a:t>Except when the product structure is trivial (i.e.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is an identity matrix)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4999DC-5301-4E77-A933-6D1B3F6B85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D0120-3F8B-43E8-9CA3-9CBA2D5ED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ED46-F1BC-47D9-BD08-E1E60DA38F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71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C70E7A8-DC3E-4D1E-830F-A6C2FE863261}"/>
</file>

<file path=customXml/itemProps2.xml><?xml version="1.0" encoding="utf-8"?>
<ds:datastoreItem xmlns:ds="http://schemas.openxmlformats.org/officeDocument/2006/customXml" ds:itemID="{5BE3DB38-F1A0-4257-9C3E-640355396EA1}"/>
</file>

<file path=customXml/itemProps3.xml><?xml version="1.0" encoding="utf-8"?>
<ds:datastoreItem xmlns:ds="http://schemas.openxmlformats.org/officeDocument/2006/customXml" ds:itemID="{EF360AE2-6AB3-4D06-AB20-1CF5FBCFA34A}"/>
</file>

<file path=docProps/app.xml><?xml version="1.0" encoding="utf-8"?>
<Properties xmlns="http://schemas.openxmlformats.org/officeDocument/2006/extended-properties" xmlns:vt="http://schemas.openxmlformats.org/officeDocument/2006/docPropsVTypes">
  <TotalTime>13874</TotalTime>
  <Words>834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Cryptanalysis of LEDAcrypt</vt:lpstr>
      <vt:lpstr>Significance</vt:lpstr>
      <vt:lpstr>LEDAcrypt Overview</vt:lpstr>
      <vt:lpstr>Summary of Attacks</vt:lpstr>
      <vt:lpstr>Summary of Attacks Cont.</vt:lpstr>
      <vt:lpstr>Using LEDAcrypt’s Product Structure Basic Idea</vt:lpstr>
      <vt:lpstr>Using LEDAcrypt’s Product Structure Choosing the Bits to Guess</vt:lpstr>
      <vt:lpstr>Contiguous Nonzero Coefficients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Perlner, Ray A. (Fed)</dc:creator>
  <cp:lastModifiedBy>Perlner, Ray A. (Fed)</cp:lastModifiedBy>
  <cp:revision>88</cp:revision>
  <cp:lastPrinted>2020-08-07T14:34:42Z</cp:lastPrinted>
  <dcterms:created xsi:type="dcterms:W3CDTF">2019-10-08T18:50:36Z</dcterms:created>
  <dcterms:modified xsi:type="dcterms:W3CDTF">2020-08-17T21:15:15Z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